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2"/>
  </p:notesMasterIdLst>
  <p:sldIdLst>
    <p:sldId id="834" r:id="rId2"/>
    <p:sldId id="793" r:id="rId3"/>
    <p:sldId id="779" r:id="rId4"/>
    <p:sldId id="780" r:id="rId5"/>
    <p:sldId id="781" r:id="rId6"/>
    <p:sldId id="782" r:id="rId7"/>
    <p:sldId id="799" r:id="rId8"/>
    <p:sldId id="795" r:id="rId9"/>
    <p:sldId id="800" r:id="rId10"/>
    <p:sldId id="801" r:id="rId11"/>
    <p:sldId id="802" r:id="rId12"/>
    <p:sldId id="803" r:id="rId13"/>
    <p:sldId id="796" r:id="rId14"/>
    <p:sldId id="788" r:id="rId15"/>
    <p:sldId id="789" r:id="rId16"/>
    <p:sldId id="790" r:id="rId17"/>
    <p:sldId id="791" r:id="rId18"/>
    <p:sldId id="792" r:id="rId19"/>
    <p:sldId id="804" r:id="rId20"/>
    <p:sldId id="835" r:id="rId2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CC0000"/>
    <a:srgbClr val="FAFC96"/>
    <a:srgbClr val="8537F7"/>
    <a:srgbClr val="5B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86475" autoAdjust="0"/>
  </p:normalViewPr>
  <p:slideViewPr>
    <p:cSldViewPr>
      <p:cViewPr>
        <p:scale>
          <a:sx n="97" d="100"/>
          <a:sy n="97" d="100"/>
        </p:scale>
        <p:origin x="-1302" y="-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FB76693-EC73-4D07-B87A-C124F431D7C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DE74A6-79E8-42A6-88DC-05E2E8AF9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F4C89-ABFC-4F7A-A88B-EA80EF508C33}" type="slidenum">
              <a:rPr lang="ru-RU" altLang="ru-RU" smtClean="0">
                <a:latin typeface="Times New Roman" pitchFamily="18" charset="0"/>
              </a:rPr>
              <a:pPr/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Для смены шаблона на другой вид необходимо: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щелкнуть правой кнопкой мыши на пустое место в слайде</a:t>
            </a:r>
            <a:br>
              <a:rPr lang="ru-RU" altLang="ru-RU" smtClean="0"/>
            </a:br>
            <a:r>
              <a:rPr lang="ru-RU" altLang="ru-RU" smtClean="0"/>
              <a:t>- выбрать пункт «оформление слайда»</a:t>
            </a:r>
            <a:br>
              <a:rPr lang="ru-RU" altLang="ru-RU" smtClean="0"/>
            </a:br>
            <a:r>
              <a:rPr lang="ru-RU" altLang="ru-RU" smtClean="0"/>
              <a:t>- выбрать справа пункт «шаблоны презентации»</a:t>
            </a:r>
            <a:br>
              <a:rPr lang="ru-RU" altLang="ru-RU" smtClean="0"/>
            </a:br>
            <a:r>
              <a:rPr lang="ru-RU" altLang="ru-RU" smtClean="0"/>
              <a:t>- из 5 вариантов «используется в данной презентации» выбрать нужный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9771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12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12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Результат: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Протоколы,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Программа и методика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Инструкции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Протокол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Приказ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88B00-DD68-4FD8-BFC2-EA596CCEBA32}" type="slidenum">
              <a:rPr lang="ru-RU" altLang="ru-RU" smtClean="0">
                <a:latin typeface="Times New Roman" pitchFamily="18" charset="0"/>
              </a:rPr>
              <a:pPr/>
              <a:t>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8DEAD-08C7-4E99-8C2F-CE879FEA458A}" type="slidenum">
              <a:rPr lang="ru-RU" altLang="ru-RU" sz="1200">
                <a:latin typeface="Times New Roman" pitchFamily="18" charset="0"/>
              </a:rPr>
              <a:pPr algn="r"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работе с презентациями: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Желательно не допускать увеличения объема файла: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1) Создаваемую презентацию необходимо хранить у себя на компьютере,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сохраняясь только с помощью клавиши </a:t>
            </a:r>
            <a:r>
              <a:rPr lang="ru-RU" altLang="ru-RU" b="1" smtClean="0"/>
              <a:t>Save As</a:t>
            </a:r>
            <a:r>
              <a:rPr lang="ru-RU" altLang="ru-RU" smtClean="0"/>
              <a:t>, можно сохранить файл поверх старого,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нажав «ОК» на предупреждение о перезаписи.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Отключение параметров автосохранения: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 smtClean="0"/>
              <a:t>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______________________________________________________________________________________________________________________________________________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smtClean="0"/>
            </a:br>
            <a:r>
              <a:rPr lang="ru-RU" altLang="ru-RU" smtClean="0"/>
              <a:t>если знать заранее точное количество страниц, задать нумерацию в стиле «1 из 10».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smtClean="0"/>
            </a:br>
            <a:r>
              <a:rPr lang="ru-RU" altLang="ru-RU" smtClean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smtClean="0"/>
            </a:br>
            <a:r>
              <a:rPr lang="ru-RU" altLang="ru-RU" smtClean="0"/>
              <a:t>есть пункт «Не показывать на титульном слайде», где можно поставить галочку.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либо удалить нижний колонтитул из шаблона презентации.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задавать </a:t>
            </a:r>
            <a:r>
              <a:rPr lang="ru-RU" altLang="ru-RU" b="1" smtClean="0"/>
              <a:t>номера страниц.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 как размер номеров небольшой, их желательно выделить «полужирным».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smtClean="0"/>
              <a:t>#</a:t>
            </a:r>
            <a:r>
              <a:rPr lang="ru-RU" altLang="ru-RU" smtClean="0"/>
              <a:t>», предназначенный для номера слайда.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061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можно перерисовать согласно</a:t>
            </a:r>
            <a:r>
              <a:rPr lang="ru-RU" baseline="0" dirty="0" smtClean="0"/>
              <a:t> этапам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работе с презентациями: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Желательно не допускать увеличения объема файла: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1) Создаваемую презентацию необходимо хранить у себя на компьютере,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сохраняясь только с помощью клавиши </a:t>
            </a:r>
            <a:r>
              <a:rPr lang="ru-RU" altLang="ru-RU" b="1" smtClean="0"/>
              <a:t>Save As</a:t>
            </a:r>
            <a:r>
              <a:rPr lang="ru-RU" altLang="ru-RU" smtClean="0"/>
              <a:t>, можно сохранить файл поверх старого,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нажав «ОК» на предупреждение о перезаписи.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Отключение параметров автосохранения: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 smtClean="0"/>
              <a:t>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______________________________________________________________________________________________________________________________________________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smtClean="0"/>
            </a:br>
            <a:r>
              <a:rPr lang="ru-RU" altLang="ru-RU" smtClean="0"/>
              <a:t>если знать заранее точное количество страниц, задать нумерацию в стиле «1 из 10».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smtClean="0"/>
            </a:br>
            <a:r>
              <a:rPr lang="ru-RU" altLang="ru-RU" smtClean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smtClean="0"/>
            </a:br>
            <a:r>
              <a:rPr lang="ru-RU" altLang="ru-RU" smtClean="0"/>
              <a:t>есть пункт «Не показывать на титульном слайде», где можно поставить галочку.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либо удалить нижний колонтитул из шаблона презентации.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задавать </a:t>
            </a:r>
            <a:r>
              <a:rPr lang="ru-RU" altLang="ru-RU" b="1" smtClean="0"/>
              <a:t>номера страниц.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 как размер номеров небольшой, их желательно выделить «полужирным».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smtClean="0"/>
              <a:t>#</a:t>
            </a:r>
            <a:r>
              <a:rPr lang="ru-RU" altLang="ru-RU" smtClean="0"/>
              <a:t>», предназначенный для номера слайда.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Результат: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Протоколы,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Проектные</a:t>
            </a:r>
            <a:r>
              <a:rPr lang="ru-RU" altLang="ru-RU" baseline="0" dirty="0" smtClean="0"/>
              <a:t> решения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Частные технические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10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Результат: отчеты и протоколы</a:t>
            </a:r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11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Результат: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Программы</a:t>
            </a:r>
            <a:r>
              <a:rPr lang="ru-RU" altLang="ru-RU" baseline="0" dirty="0" smtClean="0"/>
              <a:t> и методики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Инструкции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Протоколы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aseline="0" dirty="0" smtClean="0"/>
              <a:t>Приказ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5602-57C3-4579-94AE-114782246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B7AE-465F-479E-A6F1-27014B1A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72225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720-AC0E-4CA3-8A3C-4B5B46BCF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C245-0BE3-45E7-94F0-0040D0EF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015F4-9579-43AD-B26A-6415DE9F7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72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92904-28CA-4D4D-A161-16A89C31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463" y="14128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57" r:id="rId4"/>
    <p:sldLayoutId id="2147483658" r:id="rId5"/>
    <p:sldLayoutId id="21474836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RsVRZRcokY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eawards.1c.ru" TargetMode="External"/><Relationship Id="rId4" Type="http://schemas.openxmlformats.org/officeDocument/2006/relationships/hyperlink" Target="https://www.youtube.com/watch?v=zFObrkYrX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asr@active-pm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660232" y="3633564"/>
            <a:ext cx="2304256" cy="1314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ГАФАРОВ ЕВГЕНИЙ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400" b="0" dirty="0" smtClean="0">
                <a:solidFill>
                  <a:schemeClr val="bg1">
                    <a:lumMod val="50000"/>
                  </a:schemeClr>
                </a:solidFill>
              </a:rPr>
              <a:t>доктор физ.-мат. наук</a:t>
            </a:r>
            <a:endParaRPr lang="en-US" altLang="ru-RU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400" b="0" dirty="0" smtClean="0">
                <a:solidFill>
                  <a:schemeClr val="bg1">
                    <a:lumMod val="50000"/>
                  </a:schemeClr>
                </a:solidFill>
              </a:rPr>
              <a:t>руководитель проектов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400" b="0" dirty="0" smtClean="0">
                <a:solidFill>
                  <a:schemeClr val="bg1">
                    <a:lumMod val="50000"/>
                  </a:schemeClr>
                </a:solidFill>
              </a:rPr>
              <a:t>ООО «Большие числа»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07704" y="1419622"/>
            <a:ext cx="7380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charset="0"/>
              </a:rPr>
              <a:t>1С:Документооборот в вузе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</a:rPr>
              <a:t>варианты внедрения</a:t>
            </a:r>
            <a:r>
              <a:rPr lang="ru-RU" altLang="ru-RU" sz="2800" b="1" dirty="0">
                <a:solidFill>
                  <a:srgbClr val="002060"/>
                </a:solidFill>
                <a:latin typeface="Arial" charset="0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</a:rPr>
              <a:t>подводные камни и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</a:rPr>
              <a:t>сложности</a:t>
            </a:r>
            <a:endParaRPr lang="ru-RU" altLang="ru-RU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3141724" y="585455"/>
            <a:ext cx="55800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X</a:t>
            </a:r>
            <a:r>
              <a:rPr lang="en-US" altLang="ru-RU" sz="1400" dirty="0" smtClean="0"/>
              <a:t>I</a:t>
            </a:r>
            <a:r>
              <a:rPr lang="ru-RU" altLang="ru-RU" sz="1400" dirty="0" smtClean="0"/>
              <a:t>X международная научно-практическая конференция</a:t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>НОВЫЕ ИНФОРМАЦИОННЫЕ ТЕХНОЛОГИИ В ОБРАЗОВАНИИ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435600" y="188913"/>
            <a:ext cx="25908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b="0" dirty="0">
                <a:solidFill>
                  <a:srgbClr val="292929"/>
                </a:solidFill>
              </a:rPr>
              <a:t>29-30 января 2018 г.</a:t>
            </a:r>
          </a:p>
        </p:txBody>
      </p:sp>
    </p:spTree>
    <p:extLst>
      <p:ext uri="{BB962C8B-B14F-4D97-AF65-F5344CB8AC3E}">
        <p14:creationId xmlns:p14="http://schemas.microsoft.com/office/powerpoint/2010/main" val="3251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58888" y="52388"/>
            <a:ext cx="73802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Реализация</a:t>
            </a:r>
            <a:endParaRPr lang="ru-RU" alt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63272"/>
              </p:ext>
            </p:extLst>
          </p:nvPr>
        </p:nvGraphicFramePr>
        <p:xfrm>
          <a:off x="349798" y="987574"/>
          <a:ext cx="8280920" cy="38752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/>
                <a:gridCol w="6193859"/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Этапы проекта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работ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9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96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200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настройка реквизитного состава документов, прав и бизнес-процессов. написание краткой пользовательской инструкции и основы для регламента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доработка системы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создание подсистемы обеспечения ИБ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отладка, функциональное тестирование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оценка соответствия ИТ-инфраструктуры требованиям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развертывание и настройка системы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настройка интеграции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3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11</a:t>
            </a:fld>
            <a:endParaRPr lang="ru-RU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58888" y="52388"/>
            <a:ext cx="7705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Подготовка к опытной эксплуатации</a:t>
            </a:r>
            <a:endParaRPr lang="ru-RU" alt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76985"/>
              </p:ext>
            </p:extLst>
          </p:nvPr>
        </p:nvGraphicFramePr>
        <p:xfrm>
          <a:off x="467544" y="771550"/>
          <a:ext cx="8280920" cy="4241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/>
                <a:gridCol w="6193859"/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Этапы проекта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работ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9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96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000" b="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000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программы и методики предварительных испытаний, в </a:t>
                      </a:r>
                      <a:r>
                        <a:rPr lang="ru-RU" sz="1000" b="0" kern="1200" dirty="0" err="1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. в части ИБ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программы и методики интеграционного тестирования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и загрузка первоначальных данных и НСИ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формирование комплекта обучающих материалов, эксплуатационной документации для пользователей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определение состава ключевых пользователей и группы сопровождения составление графика обучения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обучение ключевых пользователей и группы сопровождения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аттестация системы на соответствие требованиям по ИБ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проведение предварительных испытаний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проведение интеграционного тестирования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программы и методики опытной эксплуатации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принятие решения о готовности к переходу в опытную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58888" y="52388"/>
            <a:ext cx="73802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Опытная эксплуатация</a:t>
            </a:r>
            <a:endParaRPr lang="ru-RU" alt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45837"/>
              </p:ext>
            </p:extLst>
          </p:nvPr>
        </p:nvGraphicFramePr>
        <p:xfrm>
          <a:off x="349798" y="987574"/>
          <a:ext cx="8280920" cy="40124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/>
                <a:gridCol w="6193859"/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Этапы проекта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работ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9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96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200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обучение конечных пользователей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устранение замечаний, выявленных в ходе опытной эксплуатации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программы и методики приемочных испытаний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оценка готовности к промышленной эксплуатации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альбома схем бизнес-процессов и регламентов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положения об использовании простой цифровой подписи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проведение приемочных испытаний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принятие решения о переходе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46"/>
          <p:cNvSpPr>
            <a:spLocks noChangeArrowheads="1"/>
          </p:cNvSpPr>
          <p:nvPr/>
        </p:nvSpPr>
        <p:spPr bwMode="auto">
          <a:xfrm>
            <a:off x="585788" y="1560513"/>
            <a:ext cx="85312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Часть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3.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Опыт внедрения в вузах</a:t>
            </a:r>
            <a:endParaRPr lang="ru-RU" altLang="ru-RU" sz="2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188" y="2066925"/>
            <a:ext cx="8532812" cy="9368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Типичные сложности</a:t>
            </a:r>
          </a:p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Некоторые заблуждения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83" y="3001822"/>
            <a:ext cx="2901803" cy="9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731990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0C4CE7FE-5557-4AB8-B6F8-939E10E95ADF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04" y="4443957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Воинский устав пишется </a:t>
            </a:r>
            <a:r>
              <a:rPr lang="ru-RU" sz="1600" b="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кровью, а </a:t>
            </a: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устав проекта -- соплями его руководителя </a:t>
            </a:r>
          </a:p>
          <a:p>
            <a:pPr>
              <a:defRPr/>
            </a:pP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(А. </a:t>
            </a:r>
            <a:r>
              <a:rPr lang="ru-RU" sz="1600" b="0" i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Андюкин</a:t>
            </a: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02" y="1067123"/>
            <a:ext cx="46567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Определяют,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 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проекте будем управлять: 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Устав проекта и план управления проектом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Почему эти документы важны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0937" y="1367136"/>
            <a:ext cx="38164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содержанием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сроками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стоимостью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качеством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человеческими ресурсами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коммуникациями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рисками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закупками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заинтересованными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31086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778A4240-393D-4520-AFFF-B3D8A2AD8173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Электронная подпись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Особенности использования в вузе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43608" y="1505031"/>
            <a:ext cx="637339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ростая </a:t>
            </a:r>
            <a:r>
              <a:rPr lang="ru-RU" sz="1600" dirty="0">
                <a:solidFill>
                  <a:srgbClr val="002060"/>
                </a:solidFill>
              </a:rPr>
              <a:t>электронная подпись – </a:t>
            </a:r>
            <a:r>
              <a:rPr lang="ru-RU" sz="1600" dirty="0" smtClean="0">
                <a:solidFill>
                  <a:srgbClr val="002060"/>
                </a:solidFill>
              </a:rPr>
              <a:t> требуется внутренний регламент;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к</a:t>
            </a:r>
            <a:r>
              <a:rPr lang="ru-RU" sz="1600" dirty="0" smtClean="0">
                <a:solidFill>
                  <a:srgbClr val="002060"/>
                </a:solidFill>
              </a:rPr>
              <a:t>валифицированная </a:t>
            </a:r>
            <a:r>
              <a:rPr lang="ru-RU" sz="1600" dirty="0">
                <a:solidFill>
                  <a:srgbClr val="002060"/>
                </a:solidFill>
              </a:rPr>
              <a:t>ЭЦП – фиксируется дата </a:t>
            </a:r>
            <a:r>
              <a:rPr lang="ru-RU" sz="1600" dirty="0" smtClean="0">
                <a:solidFill>
                  <a:srgbClr val="002060"/>
                </a:solidFill>
              </a:rPr>
              <a:t>подписания.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EC0D89A8-2A81-4FDC-AF3B-B882DCEF4075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Информационная безопасность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Бизнес-процесс управления правами доступа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23963" y="1500573"/>
            <a:ext cx="63733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асширенные </a:t>
            </a:r>
            <a:r>
              <a:rPr lang="ru-RU" sz="1600" dirty="0">
                <a:solidFill>
                  <a:srgbClr val="002060"/>
                </a:solidFill>
              </a:rPr>
              <a:t>права доступа к </a:t>
            </a:r>
            <a:r>
              <a:rPr lang="ru-RU" sz="1600" dirty="0" smtClean="0">
                <a:solidFill>
                  <a:srgbClr val="002060"/>
                </a:solidFill>
              </a:rPr>
              <a:t>корреспонденции;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автоматизировать </a:t>
            </a:r>
            <a:r>
              <a:rPr lang="ru-RU" sz="1600" dirty="0">
                <a:solidFill>
                  <a:srgbClr val="002060"/>
                </a:solidFill>
              </a:rPr>
              <a:t>согласование и предоставление </a:t>
            </a:r>
            <a:r>
              <a:rPr lang="ru-RU" sz="1600" dirty="0" smtClean="0">
                <a:solidFill>
                  <a:srgbClr val="002060"/>
                </a:solidFill>
              </a:rPr>
              <a:t>прав;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АРМ офицера информационной </a:t>
            </a:r>
            <a:r>
              <a:rPr lang="ru-RU" sz="1600" dirty="0" smtClean="0">
                <a:solidFill>
                  <a:srgbClr val="002060"/>
                </a:solidFill>
              </a:rPr>
              <a:t>безопасности.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93AF3CB9-C891-471D-A9E7-BB48F522288C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Разрывы в электронном согласовании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«Синяя подпись». Особенности и рекомендации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43608" y="1505031"/>
            <a:ext cx="6373391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передача приложений;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журнал </a:t>
            </a:r>
            <a:r>
              <a:rPr lang="ru-RU" sz="1600" dirty="0">
                <a:solidFill>
                  <a:srgbClr val="002060"/>
                </a:solidFill>
              </a:rPr>
              <a:t>передачи </a:t>
            </a:r>
            <a:r>
              <a:rPr lang="ru-RU" sz="1600" dirty="0" smtClean="0">
                <a:solidFill>
                  <a:srgbClr val="002060"/>
                </a:solidFill>
              </a:rPr>
              <a:t>документов;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распечатать </a:t>
            </a:r>
            <a:r>
              <a:rPr lang="ru-RU" sz="1600" dirty="0">
                <a:solidFill>
                  <a:srgbClr val="002060"/>
                </a:solidFill>
              </a:rPr>
              <a:t>лист </a:t>
            </a:r>
            <a:r>
              <a:rPr lang="ru-RU" sz="1600" dirty="0" smtClean="0">
                <a:solidFill>
                  <a:srgbClr val="002060"/>
                </a:solidFill>
              </a:rPr>
              <a:t>согласования;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сканер </a:t>
            </a:r>
            <a:r>
              <a:rPr lang="ru-RU" sz="1600" dirty="0">
                <a:solidFill>
                  <a:srgbClr val="002060"/>
                </a:solidFill>
              </a:rPr>
              <a:t>штрих кода и быстрый </a:t>
            </a:r>
            <a:r>
              <a:rPr lang="ru-RU" sz="1600" dirty="0" smtClean="0">
                <a:solidFill>
                  <a:srgbClr val="002060"/>
                </a:solidFill>
              </a:rPr>
              <a:t>сканер.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A2D0C831-CD0A-4326-900B-C3EE68FF4E3B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Как заставить работать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Два ключевых распоряжения ректора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43608" y="1505031"/>
            <a:ext cx="637339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Ректор не рассматривает документы без </a:t>
            </a:r>
            <a:r>
              <a:rPr lang="ru-RU" sz="1600" dirty="0" smtClean="0">
                <a:solidFill>
                  <a:srgbClr val="002060"/>
                </a:solidFill>
              </a:rPr>
              <a:t>штрих-кода;</a:t>
            </a: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Ректор дает поручения в </a:t>
            </a:r>
            <a:r>
              <a:rPr lang="ru-RU" sz="1600" dirty="0" smtClean="0">
                <a:solidFill>
                  <a:srgbClr val="002060"/>
                </a:solidFill>
              </a:rPr>
              <a:t>системе.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6092" y="4834478"/>
            <a:ext cx="619125" cy="276225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C57AA5AC-6AE6-4D3C-B8AC-BEB2CFB6284C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1150937" y="195486"/>
            <a:ext cx="79930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1С:Документооборот как центр управления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Опыт комплексной автоматизации корпорации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536349" cy="282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251520" y="4300873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fr-FR" sz="1600" dirty="0" smtClean="0">
                <a:solidFill>
                  <a:srgbClr val="002060"/>
                </a:solidFill>
                <a:hlinkClick r:id="rId3"/>
              </a:rPr>
              <a:t>www.youtube.com/watch?v=4RsVRZRcokY</a:t>
            </a:r>
            <a:endParaRPr lang="fr-FR" sz="1600" dirty="0" smtClean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hlinkClick r:id="rId4"/>
              </a:rPr>
              <a:t>https://www.youtube.com/watch?v=zFObrkYrXTU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de-DE" sz="1600" dirty="0">
                <a:solidFill>
                  <a:srgbClr val="002060"/>
                </a:solidFill>
                <a:hlinkClick r:id="rId5" action="ppaction://hlinkfile"/>
              </a:rPr>
              <a:t>e</a:t>
            </a:r>
            <a:r>
              <a:rPr lang="de-DE" sz="1600" dirty="0" smtClean="0">
                <a:solidFill>
                  <a:srgbClr val="002060"/>
                </a:solidFill>
                <a:hlinkClick r:id="rId5" action="ppaction://hlinkfile"/>
              </a:rPr>
              <a:t>awards.1c.ru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4474"/>
            <a:ext cx="3523575" cy="195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9251"/>
            <a:ext cx="3170372" cy="17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7" y="3881835"/>
            <a:ext cx="493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1500 рабочих мест, более 10 заводов/площадок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46"/>
          <p:cNvSpPr>
            <a:spLocks noChangeArrowheads="1"/>
          </p:cNvSpPr>
          <p:nvPr/>
        </p:nvSpPr>
        <p:spPr bwMode="auto">
          <a:xfrm>
            <a:off x="585788" y="1560513"/>
            <a:ext cx="85312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Часть 1. Проектные технологии</a:t>
            </a:r>
            <a:endParaRPr lang="ru-RU" altLang="ru-RU" sz="2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188" y="2066925"/>
            <a:ext cx="8532812" cy="9368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Подходы к внедрению</a:t>
            </a:r>
            <a:endParaRPr lang="ru-RU" sz="1600" b="1" dirty="0">
              <a:solidFill>
                <a:schemeClr val="bg1"/>
              </a:solidFill>
            </a:endParaRPr>
          </a:p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Стандарты и сертификаты</a:t>
            </a:r>
          </a:p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bg1"/>
                </a:solidFill>
              </a:rPr>
              <a:t>Этапность</a:t>
            </a:r>
            <a:r>
              <a:rPr lang="ru-RU" sz="1600" b="1" dirty="0" smtClean="0">
                <a:solidFill>
                  <a:schemeClr val="bg1"/>
                </a:solidFill>
              </a:rPr>
              <a:t> внедрения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89500"/>
            <a:ext cx="2133600" cy="274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3011082"/>
            <a:ext cx="2901803" cy="9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98826" y="3083719"/>
            <a:ext cx="5053013" cy="18907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«Большие числа» ООО</a:t>
            </a:r>
            <a:b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800" b="1" dirty="0"/>
              <a:t>тел.: +7 </a:t>
            </a:r>
            <a:r>
              <a:rPr lang="ru-RU" sz="1800" b="1" dirty="0" smtClean="0"/>
              <a:t>(495) </a:t>
            </a:r>
            <a:r>
              <a:rPr lang="ru-RU" sz="1800" b="1" dirty="0"/>
              <a:t>0</a:t>
            </a:r>
            <a:r>
              <a:rPr lang="ru-RU" sz="1800" b="1" dirty="0" smtClean="0"/>
              <a:t>05 24 96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e-mail: </a:t>
            </a:r>
            <a:r>
              <a:rPr lang="de-DE" sz="1800" b="1" dirty="0" err="1" smtClean="0">
                <a:hlinkClick r:id="rId2"/>
              </a:rPr>
              <a:t>asr</a:t>
            </a:r>
            <a:r>
              <a:rPr lang="en-US" sz="1800" b="1" dirty="0" smtClean="0">
                <a:hlinkClick r:id="rId2"/>
              </a:rPr>
              <a:t>@</a:t>
            </a:r>
            <a:r>
              <a:rPr lang="de-DE" sz="1800" b="1" dirty="0" err="1" smtClean="0">
                <a:hlinkClick r:id="rId2"/>
              </a:rPr>
              <a:t>largenumbers</a:t>
            </a:r>
            <a:r>
              <a:rPr lang="en-US" sz="1800" b="1" dirty="0" smtClean="0">
                <a:hlinkClick r:id="rId2"/>
              </a:rPr>
              <a:t>.</a:t>
            </a:r>
            <a:r>
              <a:rPr lang="en-US" sz="1800" b="1" dirty="0" err="1" smtClean="0">
                <a:hlinkClick r:id="rId2"/>
              </a:rPr>
              <a:t>ru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80401" y="4758929"/>
            <a:ext cx="619125" cy="276225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65C46CE5-A7BB-4147-81CF-972E549984CB}" type="slidenum">
              <a:rPr lang="ru-RU" altLang="ru-RU" b="0" smtClean="0">
                <a:solidFill>
                  <a:srgbClr val="292929"/>
                </a:solidFill>
              </a:rPr>
              <a:pPr/>
              <a:t>20</a:t>
            </a:fld>
            <a:endParaRPr lang="ru-RU" altLang="ru-RU" b="0" smtClean="0">
              <a:solidFill>
                <a:srgbClr val="292929"/>
              </a:solidFill>
            </a:endParaRPr>
          </a:p>
        </p:txBody>
      </p:sp>
      <p:pic>
        <p:nvPicPr>
          <p:cNvPr id="12292" name="Picture 6" descr="http://16.rospotrebnadzor.ru/image/image_gallery?uuid=0b99a6fd-91f4-4c1f-866e-cbb0c7f4010c&amp;groupId=152224&amp;t=1360430289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00201"/>
            <a:ext cx="2420938" cy="2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48264" y="4803998"/>
            <a:ext cx="2133600" cy="274637"/>
          </a:xfrm>
        </p:spPr>
        <p:txBody>
          <a:bodyPr/>
          <a:lstStyle/>
          <a:p>
            <a:pPr>
              <a:defRPr/>
            </a:pPr>
            <a:fld id="{98779E7B-4A03-47E9-9AE7-0B27B6BC47D7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sp>
        <p:nvSpPr>
          <p:cNvPr id="418818" name="Rectangle 6"/>
          <p:cNvSpPr>
            <a:spLocks noChangeArrowheads="1"/>
          </p:cNvSpPr>
          <p:nvPr/>
        </p:nvSpPr>
        <p:spPr bwMode="auto">
          <a:xfrm>
            <a:off x="611560" y="1292405"/>
            <a:ext cx="792003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сквозные бизнес-процессы (разные подразделения</a:t>
            </a:r>
            <a:r>
              <a:rPr lang="ru-RU" altLang="ru-RU" sz="1600" dirty="0" smtClean="0">
                <a:solidFill>
                  <a:srgbClr val="002060"/>
                </a:solidFill>
                <a:latin typeface="Arial" charset="0"/>
              </a:rPr>
              <a:t>);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специфика вуза;</a:t>
            </a: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устоявшиеся процедуры и привычки;</a:t>
            </a: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нет </a:t>
            </a:r>
            <a:r>
              <a:rPr lang="ru-RU" altLang="ru-RU" sz="1600" dirty="0" smtClean="0">
                <a:solidFill>
                  <a:srgbClr val="002060"/>
                </a:solidFill>
                <a:latin typeface="Arial" charset="0"/>
              </a:rPr>
              <a:t>регламентов (документооборота, бизнес-процессов);</a:t>
            </a: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18819" name="Rectangle 46"/>
          <p:cNvSpPr>
            <a:spLocks noChangeArrowheads="1"/>
          </p:cNvSpPr>
          <p:nvPr/>
        </p:nvSpPr>
        <p:spPr bwMode="auto">
          <a:xfrm>
            <a:off x="1150938" y="82550"/>
            <a:ext cx="75596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>
                <a:solidFill>
                  <a:srgbClr val="CC0000"/>
                </a:solidFill>
                <a:latin typeface="Arial" charset="0"/>
              </a:rPr>
              <a:t>Почему важна методология внедрения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Отличия от внедрения 1С:Бухгалтерия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778127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11D770DE-4284-4E4A-845F-FC18985ED82C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4</a:t>
            </a:fld>
            <a:endParaRPr lang="ru-RU" altLang="ru-RU" sz="1800" b="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5124" name="Picture 2" descr="ÐÐ°ÑÑÐ¸Ð½ÐºÐ¸ Ð¿Ð¾ Ð·Ð°Ð¿ÑÐ¾ÑÑ agile Ð¸Ð»Ð¸ water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7574"/>
            <a:ext cx="5400600" cy="39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150938" y="82550"/>
            <a:ext cx="75596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Подходы к внедрению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ru-RU" b="1" dirty="0" smtClean="0">
                <a:solidFill>
                  <a:srgbClr val="002060"/>
                </a:solidFill>
                <a:latin typeface="Arial" charset="0"/>
              </a:rPr>
              <a:t>Waterfall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 или </a:t>
            </a:r>
            <a:r>
              <a:rPr lang="fr-FR" altLang="ru-RU" b="1" dirty="0">
                <a:solidFill>
                  <a:srgbClr val="002060"/>
                </a:solidFill>
                <a:latin typeface="Arial" charset="0"/>
              </a:rPr>
              <a:t>Agile 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91110" y="4774010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5C34DE7C-0169-4247-8D70-D0CAAF40EE76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5</a:t>
            </a:fld>
            <a:endParaRPr lang="ru-RU" altLang="ru-RU" sz="1800" b="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9450"/>
            <a:ext cx="430415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1184673"/>
            <a:ext cx="266352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150938" y="82550"/>
            <a:ext cx="78692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>
                <a:solidFill>
                  <a:srgbClr val="CC0000"/>
                </a:solidFill>
                <a:latin typeface="Arial" charset="0"/>
              </a:rPr>
              <a:t>1С:Технология корпоративного внедрения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>
                <a:solidFill>
                  <a:srgbClr val="CC0000"/>
                </a:solidFill>
                <a:latin typeface="Arial" charset="0"/>
              </a:rPr>
              <a:t>1С:Технология быстрого результата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5D345DD7-B855-40A7-A59F-1F9A4E886634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6</a:t>
            </a:fld>
            <a:endParaRPr lang="ru-RU" altLang="ru-RU" sz="1200" b="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0144"/>
            <a:ext cx="25207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Sony\Google Диск\Сертификат 1СРК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90" y="1150144"/>
            <a:ext cx="290404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150938" y="82550"/>
            <a:ext cx="75596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CC0000"/>
                </a:solidFill>
                <a:latin typeface="Arial" charset="0"/>
              </a:rPr>
              <a:t>Управление проектом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Стандарты и сертификаты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58888" y="52388"/>
            <a:ext cx="73802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Этапы реализации </a:t>
            </a:r>
            <a:r>
              <a:rPr lang="ru-RU" altLang="ru-RU" sz="3200" b="1" dirty="0">
                <a:solidFill>
                  <a:srgbClr val="C00000"/>
                </a:solidFill>
                <a:latin typeface="Arial" charset="0"/>
              </a:rPr>
              <a:t>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34811"/>
              </p:ext>
            </p:extLst>
          </p:nvPr>
        </p:nvGraphicFramePr>
        <p:xfrm>
          <a:off x="349798" y="987574"/>
          <a:ext cx="8280920" cy="3514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/>
                <a:gridCol w="6193859"/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Этапы проекта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работ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97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предварительная оценка состояния документооборота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2389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 устава и плана управления проектом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15609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обследование документооборота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6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проектирование целевой модели документооборота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*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2" indent="-1714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регламентация документооборота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48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создание центра компетенций по документообороту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96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200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798" y="4626129"/>
            <a:ext cx="87587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ru-RU" sz="1100" dirty="0" smtClean="0">
                <a:solidFill>
                  <a:srgbClr val="002060"/>
                </a:solidFill>
                <a:latin typeface="Arial" charset="0"/>
              </a:rPr>
              <a:t> Методический и технический этапы могут выполняться параллельно после проектирования целевой модели</a:t>
            </a:r>
            <a:endParaRPr lang="ru-RU" sz="1100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>
            <a:off x="1979712" y="2643758"/>
            <a:ext cx="792088" cy="216024"/>
          </a:xfrm>
          <a:prstGeom prst="bentConnector3">
            <a:avLst>
              <a:gd name="adj1" fmla="val 271"/>
            </a:avLst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46"/>
          <p:cNvSpPr>
            <a:spLocks noChangeArrowheads="1"/>
          </p:cNvSpPr>
          <p:nvPr/>
        </p:nvSpPr>
        <p:spPr bwMode="auto">
          <a:xfrm>
            <a:off x="585788" y="1560513"/>
            <a:ext cx="85312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Часть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2.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charset="0"/>
              </a:rPr>
              <a:t>Этапы реализации и внедрения</a:t>
            </a:r>
            <a:endParaRPr lang="ru-RU" altLang="ru-RU" sz="2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188" y="2066925"/>
            <a:ext cx="8532812" cy="9368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Техническая часть</a:t>
            </a:r>
          </a:p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Содержание этапов</a:t>
            </a:r>
          </a:p>
          <a:p>
            <a:pPr marL="179388" lvl="1" indent="0" algn="just"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Отчетные документы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0" y="3024668"/>
            <a:ext cx="2901803" cy="9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9</a:t>
            </a:fld>
            <a:endParaRPr lang="ru-RU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58888" y="52388"/>
            <a:ext cx="73802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Разработка проектных решений</a:t>
            </a:r>
            <a:endParaRPr lang="ru-RU" alt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72702"/>
              </p:ext>
            </p:extLst>
          </p:nvPr>
        </p:nvGraphicFramePr>
        <p:xfrm>
          <a:off x="349798" y="987574"/>
          <a:ext cx="8280920" cy="40581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/>
                <a:gridCol w="6193859"/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Этапы проекта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 работ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9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96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200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200" b="0" kern="1200" dirty="0" err="1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тех.требований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 к системе, к функционально-ролевой структуре, к интерфейсам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формирование требований к ИБ;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формирование требований к интеграции;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проектных решений по архитектуре системы, структуре НСИ;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проектных решений  по интеграции с другими системами;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проектных решений  по обеспечению ИБ;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разработка проектных решений  по организационному обеспечению сопровождения;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10855</TotalTime>
  <Words>1013</Words>
  <Application>Microsoft Office PowerPoint</Application>
  <PresentationFormat>Экран (16:9)</PresentationFormat>
  <Paragraphs>294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>Sony</cp:lastModifiedBy>
  <cp:revision>659</cp:revision>
  <dcterms:created xsi:type="dcterms:W3CDTF">2016-01-19T10:15:57Z</dcterms:created>
  <dcterms:modified xsi:type="dcterms:W3CDTF">2019-01-28T12:07:45Z</dcterms:modified>
</cp:coreProperties>
</file>